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9" r:id="rId1"/>
  </p:sldMasterIdLst>
  <p:sldIdLst>
    <p:sldId id="258" r:id="rId2"/>
    <p:sldId id="259" r:id="rId3"/>
    <p:sldId id="261" r:id="rId4"/>
    <p:sldId id="265" r:id="rId5"/>
    <p:sldId id="260" r:id="rId6"/>
    <p:sldId id="263" r:id="rId7"/>
    <p:sldId id="256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57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3CA1-9220-AE4D-860C-7F38B94265D0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D978-7F5B-0447-932F-A8FF28FAB5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19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3CA1-9220-AE4D-860C-7F38B94265D0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D978-7F5B-0447-932F-A8FF28FAB5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882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3CA1-9220-AE4D-860C-7F38B94265D0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D978-7F5B-0447-932F-A8FF28FAB5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196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64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3CA1-9220-AE4D-860C-7F38B94265D0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D978-7F5B-0447-932F-A8FF28FAB5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09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3CA1-9220-AE4D-860C-7F38B94265D0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D978-7F5B-0447-932F-A8FF28FAB5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406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3CA1-9220-AE4D-860C-7F38B94265D0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D978-7F5B-0447-932F-A8FF28FAB5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472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3CA1-9220-AE4D-860C-7F38B94265D0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D978-7F5B-0447-932F-A8FF28FAB5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05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3CA1-9220-AE4D-860C-7F38B94265D0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045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3CA1-9220-AE4D-860C-7F38B94265D0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5D978-7F5B-0447-932F-A8FF28FAB5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375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E3CA1-9220-AE4D-860C-7F38B94265D0}" type="datetimeFigureOut">
              <a:rPr lang="en-US" smtClean="0"/>
              <a:pPr/>
              <a:t>3/3/17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5D978-7F5B-0447-932F-A8FF28FAB5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5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f.lacour-gayet@rbht.nhs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261"/>
            <a:ext cx="8229600" cy="24600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საქართველოში გულის თანდაყოლილი მანკების  მკურნალობის ფინანსირების და კონტროლის თანამედროვე სისტემის შექმნა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09682" y="1006236"/>
            <a:ext cx="45314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6600"/>
                </a:solidFill>
              </a:rPr>
              <a:t>პროექტის არსი</a:t>
            </a:r>
            <a:endParaRPr lang="en-US" sz="4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720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8308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48A54"/>
                </a:solidFill>
              </a:rPr>
              <a:t>პროექტის განხორციელების აუცილებლობა</a:t>
            </a:r>
            <a:endParaRPr lang="en-US" sz="32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948A5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7746"/>
            <a:ext cx="8229600" cy="4842735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2">
                    <a:lumMod val="25000"/>
                  </a:schemeClr>
                </a:solidFill>
              </a:rPr>
              <a:t>სახელმწიფოს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მხრიდან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</a:rPr>
              <a:t>პროგრამის მენეჯირების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თანამედროვე სტრუქტურის შექმნა</a:t>
            </a:r>
          </a:p>
          <a:p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</a:rPr>
              <a:t>სახელმწიფოს მხრიდან პროგრამის დაფინანსების სწორი და სამართლიანი სისტემა</a:t>
            </a:r>
          </a:p>
          <a:p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სახელმწიფოს მხრიდან პროგრამის შესრულების ხარისხსზე  კონტროლის შესაძლებლობა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6559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879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პროგრამის მენეჯირების თანამედროვე სტრუქტურის პრინციპები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197" y="2415218"/>
            <a:ext cx="8229600" cy="340646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</a:rPr>
              <a:t>დაფუძნებული ევროპის და აშშ დარგობრივი  ორგანიზაციების რეკომენდაციებზე (EACTS, STS, WSPCHS)</a:t>
            </a:r>
          </a:p>
          <a:p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ადვილად სამართავი</a:t>
            </a:r>
          </a:p>
          <a:p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</a:rPr>
              <a:t>არაორაზროვანი</a:t>
            </a:r>
          </a:p>
          <a:p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ძირითადი ჩონჩხის ცვლილების გარეშე, შიდა სტრუქტურ(ებ)ის ცვლილების შესაძლებლობა ქვეყნის მოდერნიზაციის პროცესის მოთხოვნით </a:t>
            </a:r>
          </a:p>
        </p:txBody>
      </p:sp>
    </p:spTree>
    <p:extLst>
      <p:ext uri="{BB962C8B-B14F-4D97-AF65-F5344CB8AC3E}">
        <p14:creationId xmlns:p14="http://schemas.microsoft.com/office/powerpoint/2010/main" val="1387586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6790" y="1538959"/>
            <a:ext cx="3707789" cy="50783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პროგრამის არსებული</a:t>
            </a:r>
          </a:p>
          <a:p>
            <a:r>
              <a:rPr lang="en-US" dirty="0" smtClean="0"/>
              <a:t>      ბიუჯეტი არ იცვლება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3366FF"/>
                </a:solidFill>
              </a:rPr>
              <a:t>იცვლება დაფინანსების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შიდა სტრუქტურა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გთმ ქირურგიული პროცედურების განფასება ეფუძნება პაციენტის “რაობას” და</a:t>
            </a:r>
            <a:r>
              <a:rPr lang="en-US" dirty="0"/>
              <a:t> </a:t>
            </a:r>
            <a:r>
              <a:rPr lang="en-US" dirty="0" smtClean="0"/>
              <a:t>არისტოტელეს ბაზისურ ქულათა (ABC)(მაქს.15 ქულა) სისტემას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3366FF"/>
                </a:solidFill>
              </a:rPr>
              <a:t>ქირურგიაში ფორმირდება DRG 19 განფასებით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ხდება გთმ და ბავშვთა ასაკის ინვაზიური კარდიოლოგიის გაიდლაინების და პროტოკოლების დამტკიცება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80808" y="1538959"/>
            <a:ext cx="3972833" cy="507831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პროგრამის ბიუჯეტი იზრდება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3366FF"/>
                </a:solidFill>
              </a:rPr>
              <a:t>სისტემაში შემოგვაქვს არისტოტელეს სრული ქულა (ACC)(მაქსიმუმ 25 ქ) = ბაზისური ქულა (ABC)(მაქს.15ქ)+ პროცედურაზე დამოკიდე -ბული ფაქტორები (5 ქ) + პროცედურისგან დამოუკიდე</a:t>
            </a:r>
            <a:r>
              <a:rPr lang="en-US" dirty="0">
                <a:solidFill>
                  <a:srgbClr val="3366FF"/>
                </a:solidFill>
              </a:rPr>
              <a:t>-</a:t>
            </a:r>
            <a:r>
              <a:rPr lang="en-US" dirty="0" smtClean="0">
                <a:solidFill>
                  <a:srgbClr val="3366FF"/>
                </a:solidFill>
              </a:rPr>
              <a:t>ბელი ფაქტორები (5 ქულა)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პროცედურისაგან დამოუკიდებელი ფაქტორის არსებობის დროს DRG ის ნებისმიერ ერთეულის ფასს ემატება მისი ფასი (გამოთვლადია ამ ფაქტორის საშუალო ფასი, ანუ 5 ქულის ფასი)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011" y="1014570"/>
            <a:ext cx="3212538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პირველი ეტაპი 2017 წელი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15472" y="1014570"/>
            <a:ext cx="3185487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მეორე ეტაპი 2018 წლიდან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3011" y="281140"/>
            <a:ext cx="792115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პროექტის პროცესი მოიცავს ორ ეტაპს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2382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1" y="324109"/>
            <a:ext cx="9008884" cy="87465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48A54"/>
                </a:solidFill>
              </a:rPr>
              <a:t>ორი კომპონენტის შერწყმა DRG 19 განფასებით 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48A54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53900" y="1328597"/>
            <a:ext cx="235287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არისტოტელეს კომპლექსურობის ქულა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05891" y="1328597"/>
            <a:ext cx="2330064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პაციენტი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506778" y="2257998"/>
            <a:ext cx="180005" cy="3500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6270892" y="2257998"/>
            <a:ext cx="160005" cy="3500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64354" y="2608023"/>
            <a:ext cx="76641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22869" y="3073400"/>
            <a:ext cx="1342160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0 -1 თვე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220333" y="3079306"/>
            <a:ext cx="1274708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 </a:t>
            </a:r>
            <a:r>
              <a:rPr lang="mr-IN" dirty="0" smtClean="0"/>
              <a:t>–</a:t>
            </a:r>
            <a:r>
              <a:rPr lang="en-US" dirty="0" smtClean="0"/>
              <a:t> 12 თვე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624815" y="3079008"/>
            <a:ext cx="1274708" cy="36933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 </a:t>
            </a:r>
            <a:r>
              <a:rPr lang="mr-IN" dirty="0" smtClean="0"/>
              <a:t>–</a:t>
            </a:r>
            <a:r>
              <a:rPr lang="en-US" dirty="0" smtClean="0"/>
              <a:t> 18 თვე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025549" y="3091786"/>
            <a:ext cx="2026306" cy="33855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მოზრდილი  გთმ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-761970" y="4295719"/>
            <a:ext cx="2625168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არისტოტელეს</a:t>
            </a:r>
          </a:p>
          <a:p>
            <a:pPr algn="ctr"/>
            <a:r>
              <a:rPr lang="en-US" sz="1600" dirty="0" smtClean="0"/>
              <a:t>ბაზისური </a:t>
            </a:r>
          </a:p>
          <a:p>
            <a:pPr algn="ctr"/>
            <a:r>
              <a:rPr lang="en-US" sz="1600" dirty="0" smtClean="0"/>
              <a:t>ქულა 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97717" y="3462887"/>
            <a:ext cx="838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0,5-7,5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76548" y="3462887"/>
            <a:ext cx="838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0,5-7,5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681" y="2665161"/>
            <a:ext cx="1013318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ჯგუფი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757680" y="2654063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204326" y="267795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670585" y="267957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009538" y="2685163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51999" y="5563600"/>
            <a:ext cx="6986703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   ყველა კარდიოქირურგიული პროცედურა ფხვ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&gt;480 h 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II  ყველა </a:t>
            </a:r>
            <a:r>
              <a:rPr lang="en-US" dirty="0">
                <a:solidFill>
                  <a:srgbClr val="3366FF"/>
                </a:solidFill>
              </a:rPr>
              <a:t>კარდიოქირურგიული პროცედურა </a:t>
            </a:r>
            <a:r>
              <a:rPr lang="en-US" dirty="0" smtClean="0">
                <a:solidFill>
                  <a:srgbClr val="3366FF"/>
                </a:solidFill>
              </a:rPr>
              <a:t>ფხვ: 144</a:t>
            </a:r>
            <a:r>
              <a:rPr lang="en-US" dirty="0">
                <a:solidFill>
                  <a:srgbClr val="3366FF"/>
                </a:solidFill>
              </a:rPr>
              <a:t>—480 h</a:t>
            </a:r>
            <a:r>
              <a:rPr lang="en-US" dirty="0"/>
              <a:t> 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III ყველა </a:t>
            </a:r>
            <a:r>
              <a:rPr lang="en-US" dirty="0">
                <a:solidFill>
                  <a:srgbClr val="008000"/>
                </a:solidFill>
              </a:rPr>
              <a:t>კარდიოქირურგიული პროცედურა ფხვ </a:t>
            </a:r>
            <a:r>
              <a:rPr lang="en-US" dirty="0" smtClean="0">
                <a:solidFill>
                  <a:srgbClr val="008000"/>
                </a:solidFill>
              </a:rPr>
              <a:t>&lt;</a:t>
            </a:r>
            <a:r>
              <a:rPr lang="en-US" dirty="0">
                <a:solidFill>
                  <a:srgbClr val="008000"/>
                </a:solidFill>
              </a:rPr>
              <a:t>144 h </a:t>
            </a:r>
          </a:p>
          <a:p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7853680" y="2677955"/>
            <a:ext cx="297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1051999" y="3069407"/>
            <a:ext cx="1606630" cy="5847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ახალშობილი</a:t>
            </a:r>
          </a:p>
          <a:p>
            <a:r>
              <a:rPr lang="en-US" sz="1600" dirty="0" smtClean="0"/>
              <a:t>წონით &lt;2.5 კგ</a:t>
            </a:r>
            <a:endParaRPr lang="en-US" sz="1600" dirty="0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1830050" y="3720271"/>
            <a:ext cx="0" cy="17201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2845855" y="3647553"/>
            <a:ext cx="1073055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 - 1.5-5.9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2845855" y="4045097"/>
            <a:ext cx="1060319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II - 6 - 7.9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2845855" y="4433885"/>
            <a:ext cx="111847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III - 8 - 9.9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2845855" y="4826851"/>
            <a:ext cx="1191853" cy="369332"/>
          </a:xfrm>
          <a:prstGeom prst="rect">
            <a:avLst/>
          </a:prstGeom>
          <a:solidFill>
            <a:srgbClr val="D7E4BD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IV - 10 - 15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4314667" y="3677231"/>
            <a:ext cx="1073055" cy="369332"/>
          </a:xfrm>
          <a:prstGeom prst="rect">
            <a:avLst/>
          </a:prstGeom>
          <a:solidFill>
            <a:srgbClr val="B3A2C7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 - 1.5-5.9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4314667" y="4054773"/>
            <a:ext cx="1060319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II - 6 - 7.9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4314667" y="4443561"/>
            <a:ext cx="1118478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III - 8 - 9.9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4314667" y="4826851"/>
            <a:ext cx="1191853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IV - 10 - 15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5663619" y="3657554"/>
            <a:ext cx="1073055" cy="369332"/>
          </a:xfrm>
          <a:prstGeom prst="rect">
            <a:avLst/>
          </a:prstGeom>
          <a:solidFill>
            <a:srgbClr val="93CDDD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 - 1.5-5.9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663619" y="4035096"/>
            <a:ext cx="1060319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II - 6 - 7.9</a:t>
            </a:r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5663619" y="4423884"/>
            <a:ext cx="1118478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III - 8 - 9.9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5663619" y="4807174"/>
            <a:ext cx="1191853" cy="369332"/>
          </a:xfrm>
          <a:prstGeom prst="rect">
            <a:avLst/>
          </a:prstGeom>
          <a:solidFill>
            <a:srgbClr val="93CDDD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IV - 10 - 15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7078002" y="3657554"/>
            <a:ext cx="1073055" cy="369332"/>
          </a:xfrm>
          <a:prstGeom prst="rect">
            <a:avLst/>
          </a:prstGeom>
          <a:solidFill>
            <a:srgbClr val="FAC09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 - 1.5-5.9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7078002" y="4035096"/>
            <a:ext cx="106031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II - 6 - 7.9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7078002" y="4423884"/>
            <a:ext cx="111847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III - 8 - 9.9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7078002" y="4807174"/>
            <a:ext cx="1191853" cy="369332"/>
          </a:xfrm>
          <a:prstGeom prst="rect">
            <a:avLst/>
          </a:prstGeom>
          <a:solidFill>
            <a:srgbClr val="FAC09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IV - 10 - 15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6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1032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რა სიკეთეს მოიტანს ეს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სისტემა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x-none" dirty="0" smtClean="0"/>
              <a:t>ზუსტი, ადვილად სამართავი და გამჭვირვალე სისტემა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სახელმწიფო</a:t>
            </a:r>
            <a:r>
              <a:rPr lang="ka-GE" dirty="0" smtClean="0"/>
              <a:t>ს</a:t>
            </a:r>
            <a:r>
              <a:rPr lang="en-US" dirty="0" smtClean="0"/>
              <a:t> მიეცემა საშუალება დაინახოს პირდაპირი კავშირი იურიდიული ერთეულის</a:t>
            </a:r>
            <a:r>
              <a:rPr lang="en-US" dirty="0"/>
              <a:t> </a:t>
            </a:r>
            <a:r>
              <a:rPr lang="en-US" dirty="0" smtClean="0"/>
              <a:t>მიერ შესრულებულ სამუშაოს და მის ხარისხს შორის</a:t>
            </a:r>
            <a:r>
              <a:rPr lang="ka-GE" dirty="0" smtClean="0"/>
              <a:t>:</a:t>
            </a:r>
            <a:r>
              <a:rPr lang="en-US" dirty="0" smtClean="0"/>
              <a:t> </a:t>
            </a:r>
            <a:r>
              <a:rPr lang="ka-GE" dirty="0" smtClean="0"/>
              <a:t> </a:t>
            </a:r>
            <a:r>
              <a:rPr lang="en-US" dirty="0" smtClean="0"/>
              <a:t>Outcome-Performance</a:t>
            </a:r>
            <a:r>
              <a:rPr lang="en-US" dirty="0"/>
              <a:t>, Mortality-Safety, Morbidity-Efficiency, Technical difficulty-</a:t>
            </a:r>
            <a:r>
              <a:rPr lang="en-US" dirty="0" smtClean="0"/>
              <a:t>Proficiency, რაც გადავა სამედიცინო ისტორიის შემოწმების ეტაპიდან სხვა ხარისხობრივ დონეზე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გთმ მქონე პაციენტთა უფლებების დაცვა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0661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5796" y="264635"/>
            <a:ext cx="7772400" cy="1135467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არისტოტელეს ქულათა სისტემის და ამ სისტემაში ხმარებულ ზოგიერთი ტერმინის განმარტება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4480" y="1797270"/>
            <a:ext cx="8727440" cy="3961493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გულის თანდაყოლილი მანკების ქირურგიის პროცედურების კომპლექსურობის მიხედვით ჩაშლა და სიკვდილობის არაპირდაპირი პრედიქტორი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i="1" dirty="0" smtClean="0">
                <a:solidFill>
                  <a:srgbClr val="FF0000"/>
                </a:solidFill>
              </a:rPr>
              <a:t>კოპლექსურობა*</a:t>
            </a:r>
            <a:r>
              <a:rPr lang="en-US" sz="2800" dirty="0" smtClean="0">
                <a:solidFill>
                  <a:srgbClr val="FF0000"/>
                </a:solidFill>
              </a:rPr>
              <a:t>*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=</a:t>
            </a:r>
            <a:r>
              <a:rPr lang="en-US" sz="2800" i="1" dirty="0" smtClean="0">
                <a:solidFill>
                  <a:schemeClr val="bg2">
                    <a:lumMod val="25000"/>
                  </a:schemeClr>
                </a:solidFill>
              </a:rPr>
              <a:t>სიკვდილის ალბათობა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 </a:t>
            </a:r>
            <a:r>
              <a:rPr lang="en-US" sz="28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ავადობის ალბათობა 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 </a:t>
            </a:r>
            <a:r>
              <a:rPr lang="en-US" sz="2800" i="1" dirty="0" smtClean="0">
                <a:solidFill>
                  <a:srgbClr val="0000FF"/>
                </a:solidFill>
              </a:rPr>
              <a:t>პროცედურის ტექნიკური სირთულე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>
                <a:solidFill>
                  <a:srgbClr val="008000"/>
                </a:solidFill>
              </a:rPr>
              <a:t>პერფორმანსი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=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გამოსავალი X </a:t>
            </a:r>
            <a:r>
              <a:rPr lang="en-US" sz="2800" dirty="0" smtClean="0">
                <a:solidFill>
                  <a:srgbClr val="FF0000"/>
                </a:solidFill>
              </a:rPr>
              <a:t>კოპლექსურობა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>
                <a:solidFill>
                  <a:srgbClr val="660066"/>
                </a:solidFill>
              </a:rPr>
              <a:t>პროცედურასთან დაკავშირებული ფაქტორები </a:t>
            </a:r>
            <a:r>
              <a:rPr lang="en-US" sz="2800" dirty="0" smtClean="0"/>
              <a:t>არი</a:t>
            </a:r>
            <a:r>
              <a:rPr lang="ka-GE" sz="2800" dirty="0" smtClean="0"/>
              <a:t>ს</a:t>
            </a:r>
            <a:r>
              <a:rPr lang="en-US" sz="2800" dirty="0" smtClean="0"/>
              <a:t> ანატომიური,</a:t>
            </a:r>
            <a:r>
              <a:rPr lang="en-US" sz="2800" dirty="0"/>
              <a:t> </a:t>
            </a:r>
            <a:r>
              <a:rPr lang="en-US" sz="2800" dirty="0" smtClean="0"/>
              <a:t>ასოცირებული პროცედურები, ასაკი პროცედურისას** </a:t>
            </a:r>
            <a:endParaRPr lang="en-US" sz="2800" dirty="0"/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>
                <a:solidFill>
                  <a:srgbClr val="0000FF"/>
                </a:solidFill>
              </a:rPr>
              <a:t>პროცედურისაგან დამოუკიდებელი</a:t>
            </a:r>
            <a:r>
              <a:rPr lang="en-US" sz="2800" dirty="0" smtClean="0"/>
              <a:t> ფაქტორები მოიცავს ზოგად, კლინიკურ, ექსტრაკარდიალურ და ქირურგიულ ფაქტორებს**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4358" y="6206271"/>
            <a:ext cx="59554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*ქირურგიული პროცედურის კომპლექსურობა არის კონსტანტა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** ფაქტორების ჩამონათვალი იხ. მითითებულ ლიტერატურაში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683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ზოგიერთი ლიტერატურული წყარო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1/ The </a:t>
            </a:r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Aristotle Complexity Score: A Tool to Evaluate Performance in Congenital Heart Surgery </a:t>
            </a:r>
            <a:endParaRPr lang="en-US" sz="1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Lacour-Gayet,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MD Pediatric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Cardiac Surgery, Royal Brompton Hospital, Sydney Street, London SW3 6NP,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UK e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-mail: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f.lacour-gayet@rbht.nhs.uk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P.R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Barach, J.P. Jacobs, S.E. Lipshultz, P.C. Laussen (eds.), 337 </a:t>
            </a:r>
            <a:r>
              <a:rPr lang="en-US" sz="16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Pediatric and Congenital Cardiac Care: Volume 1: Outcomes Analysis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b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DOI 10.1007/978-1-4471-6587-3_27, © Springer-Verlag London 2015 </a:t>
            </a:r>
            <a:endParaRPr lang="en-US" sz="1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en-US" sz="1600" dirty="0" smtClean="0"/>
              <a:t>2/ Congenital </a:t>
            </a:r>
            <a:r>
              <a:rPr lang="en-US" sz="1600" dirty="0"/>
              <a:t>heart disease: interrelation between German diagnosis-related groups system and Aristotle complexity score </a:t>
            </a:r>
            <a:r>
              <a:rPr lang="en-US" sz="1600" dirty="0" smtClean="0"/>
              <a:t>by Nicode</a:t>
            </a:r>
            <a:r>
              <a:rPr lang="en-US" sz="1600" dirty="0"/>
              <a:t>`me Sinzobahamvya a,*, Joachim </a:t>
            </a:r>
            <a:r>
              <a:rPr lang="en-US" sz="1600" dirty="0" smtClean="0"/>
              <a:t>Photiadis, </a:t>
            </a:r>
            <a:r>
              <a:rPr lang="en-US" sz="1600" dirty="0"/>
              <a:t>Claudia </a:t>
            </a:r>
            <a:r>
              <a:rPr lang="en-US" sz="1600" dirty="0" smtClean="0"/>
              <a:t>Arenz, </a:t>
            </a:r>
            <a:r>
              <a:rPr lang="en-US" sz="1600" dirty="0"/>
              <a:t>Thorsten </a:t>
            </a:r>
            <a:r>
              <a:rPr lang="en-US" sz="1600" dirty="0" smtClean="0"/>
              <a:t>Kopp, </a:t>
            </a:r>
            <a:r>
              <a:rPr lang="en-US" sz="1600" dirty="0"/>
              <a:t>Viktor </a:t>
            </a:r>
            <a:r>
              <a:rPr lang="en-US" sz="1600" dirty="0" smtClean="0"/>
              <a:t>Hraska, </a:t>
            </a:r>
            <a:r>
              <a:rPr lang="en-US" sz="1600" dirty="0"/>
              <a:t>Boulos </a:t>
            </a:r>
            <a:r>
              <a:rPr lang="en-US" sz="1600" dirty="0" smtClean="0"/>
              <a:t>Asfour a </a:t>
            </a:r>
            <a:r>
              <a:rPr lang="en-US" sz="1600" dirty="0"/>
              <a:t>Department of Paediatric Cardio-Thoracic Surgery, Congenital Cardiac Centre (‘Deutsches Kinderherzzentrum’), Asklepios Clinic, Sankt Augustin, Germany b Controlling Department, Asklepios Clinic, Sankt Augustin, Germany </a:t>
            </a:r>
            <a:r>
              <a:rPr lang="en-US" sz="1600" dirty="0" smtClean="0"/>
              <a:t>Received </a:t>
            </a:r>
            <a:r>
              <a:rPr lang="en-US" sz="1600" dirty="0"/>
              <a:t>20 July 2009; received in revised form 15 December 2009; accepted 21 December 2009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>
                <a:solidFill>
                  <a:srgbClr val="3366FF"/>
                </a:solidFill>
              </a:rPr>
              <a:t>3/ Evaluation </a:t>
            </a:r>
            <a:r>
              <a:rPr lang="en-US" sz="1600" dirty="0">
                <a:solidFill>
                  <a:srgbClr val="3366FF"/>
                </a:solidFill>
              </a:rPr>
              <a:t>of the Aristotle complexity models in adult patients with congenital heart disease†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3366FF"/>
                </a:solidFill>
              </a:rPr>
              <a:t>Jürgen Hörera,*‡, Manfred Vogtb,‡, Michael Wottkea, Julie Cleuzioua, Jelena Kasnar-Sampreca, Rüdiger Langea and Christian Schreibera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3366FF"/>
                </a:solidFill>
              </a:rPr>
              <a:t>Department of Cardiovascular Surgery, German Heart Center Munich at the Technical University, Munich, Germany</a:t>
            </a:r>
            <a:br>
              <a:rPr lang="en-US" sz="1600" dirty="0">
                <a:solidFill>
                  <a:srgbClr val="3366FF"/>
                </a:solidFill>
              </a:rPr>
            </a:br>
            <a:r>
              <a:rPr lang="en-US" sz="1600" dirty="0">
                <a:solidFill>
                  <a:srgbClr val="3366FF"/>
                </a:solidFill>
              </a:rPr>
              <a:t>Department of Pediatric Cardiology and Congenital Heart Disease, German Heart Center Munich at the Technical University, Munich, Germany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3366FF"/>
                </a:solidFill>
              </a:rPr>
              <a:t>* Corresponding author. Department of Cardiovascular Surgery, Deutsches Herzzentrum München an der Technischen Universität München, Lazarettstrasse 36, D-80636 Munich, Germany. Tel: +49-89-12184111; fax: +49-89-12184123; e-mail: hoerer@dhm.mhn.de ( J. Hörer).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3366FF"/>
                </a:solidFill>
              </a:rPr>
              <a:t>Received 16 November 2011; received in revised form 26 January 2012; accepted 13 February 2012 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sz="1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967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1389</TotalTime>
  <Words>585</Words>
  <Application>Microsoft Macintosh PowerPoint</Application>
  <PresentationFormat>On-screen Show (4:3)</PresentationFormat>
  <Paragraphs>88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პროექტის განხორციელების აუცილებლობა</vt:lpstr>
      <vt:lpstr>პროგრამის მენეჯირების თანამედროვე სტრუქტურის პრინციპები</vt:lpstr>
      <vt:lpstr>PowerPoint Presentation</vt:lpstr>
      <vt:lpstr>ორი კომპონენტის შერწყმა DRG 19 განფასებით </vt:lpstr>
      <vt:lpstr>რა სიკეთეს მოიტანს ეს სისტემა</vt:lpstr>
      <vt:lpstr>არისტოტელეს ქულათა სისტემის და ამ სისტემაში ხმარებულ ზოგიერთი ტერმინის განმარტება</vt:lpstr>
      <vt:lpstr>ზოგიერთი ლიტერატურული წყარო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არისტოტელეს ქულათა სისტემის </dc:title>
  <dc:creator>Irakli Metreveli</dc:creator>
  <cp:lastModifiedBy>Irakli Metreveli</cp:lastModifiedBy>
  <cp:revision>75</cp:revision>
  <dcterms:created xsi:type="dcterms:W3CDTF">2017-02-28T06:19:41Z</dcterms:created>
  <dcterms:modified xsi:type="dcterms:W3CDTF">2017-03-02T20:16:59Z</dcterms:modified>
</cp:coreProperties>
</file>